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780" r:id="rId3"/>
    <p:sldId id="781" r:id="rId4"/>
    <p:sldId id="789" r:id="rId5"/>
    <p:sldId id="802" r:id="rId6"/>
    <p:sldId id="821" r:id="rId7"/>
    <p:sldId id="803" r:id="rId8"/>
    <p:sldId id="818" r:id="rId9"/>
    <p:sldId id="819" r:id="rId10"/>
    <p:sldId id="820" r:id="rId11"/>
    <p:sldId id="816" r:id="rId12"/>
    <p:sldId id="817" r:id="rId13"/>
    <p:sldId id="793" r:id="rId14"/>
    <p:sldId id="8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34B08-2666-4B4B-85BA-B1D7A9049D84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DC55A-1CB5-4008-8672-A24AB11AF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51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CD5-7766-433F-B440-B6D2AD8D1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0248D-C777-4373-AA55-3F4F38160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9D758-B399-43E9-83ED-D35AE328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786A1-DDFE-49AD-BDAF-2B66DB45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D1FC-B56A-4DB1-B653-DEF3BCD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6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4F9C-0272-466E-AE97-49F9FF3B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F7580-C856-4592-AA2E-0372268EC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65B3-1A03-4DC3-9942-38F5A4E3D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96F5-0B28-4E29-BBA7-77E38D24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C5B5-62CE-49AE-A184-C0EA6563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97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AC609-082C-41A2-93FB-1144F4010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D6874-A687-4986-AA2C-E03AEF647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2558-B285-441A-85DD-B84FC9CC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0A98-FDF8-4CCD-A7B4-7FF8AFB6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B6E4E-71AB-422A-9E0E-CF2299FC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59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9505-68DC-4799-BFE0-41D2F20B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649C-1F6A-478A-BFE9-17E7F7D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24782-FB7D-4A79-AEC1-1F1642C1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68DE0-2862-42C1-8EF1-54CB0B4A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6C6E2-D6A5-4503-9C51-E866644F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53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5504-15E3-4540-9198-5F505D09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39BB3-0274-468E-B4E8-B2D1FB87F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3807-28A2-459F-9226-A57F5E03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C460-134D-42EB-ABA3-3BFDF769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964A-E332-41AF-A520-00B80CE4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67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557C-99CB-43FA-8A53-115C469D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9719A-887E-49C1-A99A-C61EE4726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237E7-CD6B-49CF-B447-3482B0F91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9F8B4-68DB-4729-ADA8-ECC983D5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E12FC-3B31-4D6E-B13E-89A77A77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1EDA0-EEB4-4D16-8BAD-59D33B8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21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524D-BF45-4E4F-BFB4-754B19EE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BE4B6-0FB9-48AE-8491-B107ED4DC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09C69-322E-40B7-8A3B-10D7795D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64D22E-10D3-413E-9488-3792733ED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3B379-111E-4DA8-863C-9CA3752B5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951F8-2CB1-4598-8338-FB1EA1F5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09242-83F8-4381-A7A7-249BB66E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453C5-F410-4D4D-A07B-DF1985E2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99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5A4B-D954-46DD-8182-865C1A35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98F39-FFF6-43A9-9934-73437AFBC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0CB15-B930-4BF9-A287-092516DC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EEE43-2C2B-4A9F-AD1F-63463335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2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C7FA3-C878-4C9C-84F0-5C9884F5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2E849-F0CA-4F56-A252-0F72E6D1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ED990-548C-48D8-AF25-68FB2E81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0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78EB-4212-4510-A074-CCA1A439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A610-9E39-4C04-9CE2-CA4BDE1F8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76456-20DB-48DA-92D7-18F741C1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62790-6AEB-4E9D-8086-BDF7DEF7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EDFBB-1858-4046-8851-469E3376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78247-CD54-499B-9B6B-72E9E0E6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0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20E1-7A3A-4078-B18B-FDCEFEC1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771D9-1B93-4F3B-BBA1-6ED6E46E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EF87-A6B3-4EE7-9028-D800CAF6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B07F2-8183-4EEF-82BB-A028C6ED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5209B-E761-4BDA-8800-603F42B3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C5816-8C47-4128-9C6B-86FC55B3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7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A8275-AF0D-47F8-96F0-8156BE0B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5BA6-A842-4B6A-8978-5E9AF53BB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EC7C8-E362-42A6-B75A-70CB4B215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08D45-6D3D-4E07-9EDF-82273FB9D5FC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4E205-FC5F-4AE4-BE6B-9A60440E7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BC1BF-4CA3-4D5B-AA36-E2EF13CBC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D5D55-88D1-49F9-9943-0F9A38A71C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54FD13C5-CEA3-4606-AC68-6EC625977890}"/>
              </a:ext>
            </a:extLst>
          </p:cNvPr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762037" y="488113"/>
            <a:ext cx="1459812" cy="1447493"/>
          </a:xfrm>
          <a:prstGeom prst="rect">
            <a:avLst/>
          </a:prstGeom>
          <a:noFill/>
        </p:spPr>
      </p:pic>
      <p:pic>
        <p:nvPicPr>
          <p:cNvPr id="5" name="image2.jpg">
            <a:extLst>
              <a:ext uri="{FF2B5EF4-FFF2-40B4-BE49-F238E27FC236}">
                <a16:creationId xmlns:a16="http://schemas.microsoft.com/office/drawing/2014/main" id="{2D03CC8E-B202-4BE7-840A-CFA3C4CC7C9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193" y="488113"/>
            <a:ext cx="1814607" cy="15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38A4C-6674-4897-A7F3-D9571408832F}"/>
              </a:ext>
            </a:extLst>
          </p:cNvPr>
          <p:cNvSpPr txBox="1"/>
          <p:nvPr/>
        </p:nvSpPr>
        <p:spPr>
          <a:xfrm>
            <a:off x="2443296" y="291530"/>
            <a:ext cx="7095897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6510" algn="ctr">
              <a:spcBef>
                <a:spcPts val="365"/>
              </a:spcBef>
              <a:spcAft>
                <a:spcPts val="250"/>
              </a:spcAft>
            </a:pP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St. MARTIN’S ENGINEERING COLLEGE</a:t>
            </a:r>
            <a:endParaRPr lang="en-IN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(An Autonomous Institute)</a:t>
            </a:r>
            <a:endParaRPr lang="en-IN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Dhulapally, Secunderabad– 500100 </a:t>
            </a:r>
            <a:endParaRPr lang="en-IN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1085850" indent="-2540" algn="ctr">
              <a:spcBef>
                <a:spcPts val="240"/>
              </a:spcBef>
              <a:spcAft>
                <a:spcPts val="250"/>
              </a:spcAft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NBA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&amp; NAAC A+ ACCREDITED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E7581-854E-40ED-82BE-C4559C4A4EFA}"/>
              </a:ext>
            </a:extLst>
          </p:cNvPr>
          <p:cNvSpPr txBox="1"/>
          <p:nvPr/>
        </p:nvSpPr>
        <p:spPr>
          <a:xfrm>
            <a:off x="682398" y="3432769"/>
            <a:ext cx="5413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Shubhankar Mahajan (18K81A0554)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B. Prathyusha	       (18K81A0513)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92B34-4445-49CC-A99E-179BF5A3A8C6}"/>
              </a:ext>
            </a:extLst>
          </p:cNvPr>
          <p:cNvSpPr txBox="1">
            <a:spLocks/>
          </p:cNvSpPr>
          <p:nvPr/>
        </p:nvSpPr>
        <p:spPr>
          <a:xfrm>
            <a:off x="-1" y="2391377"/>
            <a:ext cx="12192000" cy="933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Biometric Gait Recognition using One Shot Learning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07681-D85D-4C21-98AC-C26A4CC7706C}"/>
              </a:ext>
            </a:extLst>
          </p:cNvPr>
          <p:cNvSpPr txBox="1"/>
          <p:nvPr/>
        </p:nvSpPr>
        <p:spPr>
          <a:xfrm>
            <a:off x="2527176" y="4606179"/>
            <a:ext cx="71376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M. Narayanan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M. Tech, Ph. D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and Head,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40066-E0C5-4260-8F67-347A7715856E}"/>
              </a:ext>
            </a:extLst>
          </p:cNvPr>
          <p:cNvSpPr txBox="1"/>
          <p:nvPr/>
        </p:nvSpPr>
        <p:spPr>
          <a:xfrm>
            <a:off x="6096001" y="3432769"/>
            <a:ext cx="5879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Maryjane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Namya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(18K81A0538)</a:t>
            </a:r>
          </a:p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Ashwitha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(18K81A0520)</a:t>
            </a:r>
          </a:p>
          <a:p>
            <a:pPr algn="just"/>
            <a:endParaRPr lang="en-IN" sz="22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208C26E-5226-4738-8F86-77A932AE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3957384-064F-4707-A26F-E1B9FA7D27CE}" type="datetime1">
              <a:rPr lang="en-IN" smtClean="0"/>
              <a:t>20-04-2022</a:t>
            </a:fld>
            <a:endParaRPr lang="en-IN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4BC25EC-E0D9-41B7-8D7D-AEDE71BA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C361A3E-FB74-4C49-89E1-1E84EBE7811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5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422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OBTAINED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10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D13A3-F307-4EF1-BAE1-C16C32F5B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5EED5-F0BB-468A-83CC-C33956A9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30" y="1703052"/>
            <a:ext cx="4886540" cy="3445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F56F9-FC91-47D0-B59D-7F223352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48" y="1703052"/>
            <a:ext cx="4864552" cy="345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28DBE-794C-408F-9553-76E08F30358E}"/>
              </a:ext>
            </a:extLst>
          </p:cNvPr>
          <p:cNvSpPr txBox="1"/>
          <p:nvPr/>
        </p:nvSpPr>
        <p:spPr>
          <a:xfrm>
            <a:off x="2127682" y="5432037"/>
            <a:ext cx="260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RF Accuracy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1CA08-3414-414E-A92E-D4EF28A3830F}"/>
              </a:ext>
            </a:extLst>
          </p:cNvPr>
          <p:cNvSpPr txBox="1"/>
          <p:nvPr/>
        </p:nvSpPr>
        <p:spPr>
          <a:xfrm>
            <a:off x="7497672" y="5432037"/>
            <a:ext cx="284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MLP Accuracy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1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11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0C5DA-6158-49DC-B953-1D0A5E882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2111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 Efficient Gait Recognition Method for Known and Unknown Covariate Conditions.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Survey on Biometric Authentication: Toward Secure and Privacy-Preserving Identification.</a:t>
            </a:r>
            <a:endParaRPr lang="en-IN" sz="2400" b="0" i="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Study of Biometric Authentication Systems, Challenges and Future Trends.</a:t>
            </a:r>
            <a:endParaRPr lang="en-IN" sz="2400" b="0" i="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of Machine Learning Techniques for Behavioral-based Biometric User Authentication.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Gait Lateral Network: Learning Discriminative and Compact Representations for Gait Recognition.</a:t>
            </a:r>
          </a:p>
        </p:txBody>
      </p:sp>
    </p:spTree>
    <p:extLst>
      <p:ext uri="{BB962C8B-B14F-4D97-AF65-F5344CB8AC3E}">
        <p14:creationId xmlns:p14="http://schemas.microsoft.com/office/powerpoint/2010/main" val="274666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12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0C5DA-6158-49DC-B953-1D0A5E882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2111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b="0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GaitSet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Regarding Gait as a Set for Cross-View Gait Recognition</a:t>
            </a:r>
            <a:r>
              <a:rPr lang="en-IN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 Model-Based Gait Recognition Method With Body Pose and Human</a:t>
            </a: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Prior Knowledge.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Gait Recognition via Effective Global-Local Feature Representation and Local Temporal Aggregation.</a:t>
            </a:r>
            <a:endParaRPr lang="en-IN" sz="2400" b="0" i="0" kern="1200" dirty="0">
              <a:solidFill>
                <a:schemeClr val="dk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Deformation Meta-Networks for One-Shot Learning.</a:t>
            </a:r>
          </a:p>
        </p:txBody>
      </p:sp>
    </p:spTree>
    <p:extLst>
      <p:ext uri="{BB962C8B-B14F-4D97-AF65-F5344CB8AC3E}">
        <p14:creationId xmlns:p14="http://schemas.microsoft.com/office/powerpoint/2010/main" val="232164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7175"/>
            <a:ext cx="12192000" cy="120364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??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27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7175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84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7D23B-899E-4005-9149-37D684FB5E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23" y="2142699"/>
            <a:ext cx="3955962" cy="35405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4E826-A0FA-4700-BD90-98FD454F6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Everyone's walking style (gait) is unique, and it has been shown that both humans and computers are very good at recognizing known gait patterns.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used as a biometric form that can be utilized to effectively recognize a person by his/her walking style.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53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E915-4185-4C62-8EF2-A59B4F63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09"/>
            <a:ext cx="10515600" cy="14303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to detect faces/acquiring fingerprint to uniquely identify the person in the current situation isn’t ideal and requires cooperation from the people themselves.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453F2-2235-4316-BDEA-E5168C32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404470"/>
            <a:ext cx="7696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E915-4185-4C62-8EF2-A59B4F63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75" y="933090"/>
            <a:ext cx="6921689" cy="4973314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using techniques such as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for Gait recognition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 such as Random Forest, Support Vector Machine (SVM), and Multi Layer Perceptron (MLP) are used for gait recognition with the help of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Patterns (LBP)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Oriented Gradient (HOG)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 Linear Discriminant Analysis for dimensionality reduction and selecting the most discriminant features for gait recognition.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propose on using One Shot Learning Algorithm to improve our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4</a:t>
            </a:fld>
            <a:endParaRPr lang="en-IN"/>
          </a:p>
        </p:txBody>
      </p:sp>
      <p:pic>
        <p:nvPicPr>
          <p:cNvPr id="8" name="Picture 7" descr="A person in a green shirt&#10;&#10;Description automatically generated with low confidence">
            <a:extLst>
              <a:ext uri="{FF2B5EF4-FFF2-40B4-BE49-F238E27FC236}">
                <a16:creationId xmlns:a16="http://schemas.microsoft.com/office/drawing/2014/main" id="{F15ACB04-042B-40F4-9DED-76EBDE57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22" y="1575580"/>
            <a:ext cx="2743199" cy="36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2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5B0F-A0A6-4AB2-A77E-1B7A346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DESIGN</a:t>
            </a:r>
            <a:endParaRPr lang="en-IN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A6DAB-E316-41B5-8987-F58BD8EFE547}"/>
              </a:ext>
            </a:extLst>
          </p:cNvPr>
          <p:cNvSpPr txBox="1">
            <a:spLocks/>
          </p:cNvSpPr>
          <p:nvPr/>
        </p:nvSpPr>
        <p:spPr>
          <a:xfrm>
            <a:off x="5236916" y="1670241"/>
            <a:ext cx="5909666" cy="439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on removing the need for a large dataset for Training in other models by using One Shot Learning Algorithm.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algorithm, as the name suggests, uses only one sample to familiarize itself with how a person’s gait should look and then compares it with the testing image to recognize whose gait it is.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it requires only one GEI (Gait Energy Image) for recognition.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E7870E8-FEA7-4944-AC93-321BC064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08C5F9-44A0-4CBE-9DD3-CAD13806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183BA4-7B10-4BE3-A0B2-A48721054ED6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4659F-528A-4D22-A651-52C134B5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1" y="1452229"/>
            <a:ext cx="4832106" cy="39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5B0F-A0A6-4AB2-A77E-1B7A346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DESIGN</a:t>
            </a:r>
            <a:endParaRPr lang="en-IN" sz="360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E7870E8-FEA7-4944-AC93-321BC064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08C5F9-44A0-4CBE-9DD3-CAD13806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183BA4-7B10-4BE3-A0B2-A48721054ED6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6D27D-FDA6-49D5-96B9-DCAAC9D9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3" y="1593228"/>
            <a:ext cx="10842117" cy="1818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A665C-DFB2-49FA-BDC4-DB4DE2CE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02248"/>
            <a:ext cx="526732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20F26D-E069-4F9B-B432-22F0525B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7" y="3249423"/>
            <a:ext cx="10842117" cy="1818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9ADB4-AEC7-441F-AE51-560E90C36A72}"/>
              </a:ext>
            </a:extLst>
          </p:cNvPr>
          <p:cNvSpPr txBox="1"/>
          <p:nvPr/>
        </p:nvSpPr>
        <p:spPr>
          <a:xfrm>
            <a:off x="4914426" y="4931781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Siamese Network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79E3-B40B-48C5-9D93-C79F82780BAF}"/>
              </a:ext>
            </a:extLst>
          </p:cNvPr>
          <p:cNvSpPr txBox="1"/>
          <p:nvPr/>
        </p:nvSpPr>
        <p:spPr>
          <a:xfrm>
            <a:off x="10811958" y="2353794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1F1A0-BE57-467C-AFE1-CA5AAB77B5D0}"/>
              </a:ext>
            </a:extLst>
          </p:cNvPr>
          <p:cNvSpPr txBox="1"/>
          <p:nvPr/>
        </p:nvSpPr>
        <p:spPr>
          <a:xfrm>
            <a:off x="10817649" y="401346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E7760-CE78-46DF-9850-D5673C6DEB57}"/>
              </a:ext>
            </a:extLst>
          </p:cNvPr>
          <p:cNvSpPr txBox="1"/>
          <p:nvPr/>
        </p:nvSpPr>
        <p:spPr>
          <a:xfrm>
            <a:off x="6733834" y="5552402"/>
            <a:ext cx="461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Formula for calculating Distance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EA544-2D5C-4160-BF58-4AF5643C2DBB}"/>
              </a:ext>
            </a:extLst>
          </p:cNvPr>
          <p:cNvCxnSpPr>
            <a:cxnSpLocks/>
          </p:cNvCxnSpPr>
          <p:nvPr/>
        </p:nvCxnSpPr>
        <p:spPr>
          <a:xfrm>
            <a:off x="773725" y="5393446"/>
            <a:ext cx="10339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3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03649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(SPLIT –UP)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7</a:t>
            </a:fld>
            <a:endParaRPr lang="en-IN" dirty="0"/>
          </a:p>
        </p:txBody>
      </p:sp>
      <p:pic>
        <p:nvPicPr>
          <p:cNvPr id="11" name="Content Placeholder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DD51602-0430-4858-93D1-85E14937B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7300"/>
            <a:ext cx="2363205" cy="12598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41303B-3846-43B4-9715-06A9730A8788}"/>
              </a:ext>
            </a:extLst>
          </p:cNvPr>
          <p:cNvSpPr txBox="1"/>
          <p:nvPr/>
        </p:nvSpPr>
        <p:spPr>
          <a:xfrm>
            <a:off x="606184" y="2467122"/>
            <a:ext cx="2827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Download Preprocessed Datasets from CBSR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D004DDBB-3E0D-480D-8992-A1DA1CC87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93" y="1179785"/>
            <a:ext cx="781594" cy="13348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ADDE9A-C6B9-4049-83CC-3C5FAD4347E6}"/>
              </a:ext>
            </a:extLst>
          </p:cNvPr>
          <p:cNvSpPr txBox="1"/>
          <p:nvPr/>
        </p:nvSpPr>
        <p:spPr>
          <a:xfrm>
            <a:off x="3749206" y="2655171"/>
            <a:ext cx="232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Generate GEI from Silhouettes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C15DDD6-A3C4-463E-81E7-B960BC9A3CCB}"/>
              </a:ext>
            </a:extLst>
          </p:cNvPr>
          <p:cNvSpPr/>
          <p:nvPr/>
        </p:nvSpPr>
        <p:spPr>
          <a:xfrm>
            <a:off x="3455035" y="1731063"/>
            <a:ext cx="631212" cy="232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C80B64-6C62-4E42-8E25-4B93B8B9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7" y="974749"/>
            <a:ext cx="1899486" cy="1554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F67881-D1B5-4BBB-9D13-614C7289878B}"/>
              </a:ext>
            </a:extLst>
          </p:cNvPr>
          <p:cNvSpPr txBox="1"/>
          <p:nvPr/>
        </p:nvSpPr>
        <p:spPr>
          <a:xfrm>
            <a:off x="6263211" y="2663862"/>
            <a:ext cx="2597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Apply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Shot Learning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12DFD82-B879-48D2-BE30-655110F1E2C9}"/>
              </a:ext>
            </a:extLst>
          </p:cNvPr>
          <p:cNvSpPr/>
          <p:nvPr/>
        </p:nvSpPr>
        <p:spPr>
          <a:xfrm flipV="1">
            <a:off x="5443754" y="1738162"/>
            <a:ext cx="631212" cy="230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1A85CE-A464-492C-8C0A-D6608B340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388490" y="1678489"/>
            <a:ext cx="933320" cy="9575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AE3AFC0-3B3F-4802-8FE1-CF03B9B7158D}"/>
              </a:ext>
            </a:extLst>
          </p:cNvPr>
          <p:cNvSpPr txBox="1"/>
          <p:nvPr/>
        </p:nvSpPr>
        <p:spPr>
          <a:xfrm>
            <a:off x="9347143" y="2836453"/>
            <a:ext cx="205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Comparison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90C0222-109E-4243-9A2E-559922527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290" y="4059636"/>
            <a:ext cx="2050872" cy="18885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8FDCF3-A720-45FD-99EC-0347F262ABEB}"/>
              </a:ext>
            </a:extLst>
          </p:cNvPr>
          <p:cNvSpPr txBox="1"/>
          <p:nvPr/>
        </p:nvSpPr>
        <p:spPr>
          <a:xfrm>
            <a:off x="9617968" y="6019913"/>
            <a:ext cx="159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MLP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AA68D5-9321-4FE3-BF50-A00A60E1729B}"/>
              </a:ext>
            </a:extLst>
          </p:cNvPr>
          <p:cNvSpPr txBox="1"/>
          <p:nvPr/>
        </p:nvSpPr>
        <p:spPr>
          <a:xfrm>
            <a:off x="8551929" y="5003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4BFF16-37D6-46D4-9AB9-45E26A3B5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167" y="3941423"/>
            <a:ext cx="2084895" cy="18905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EC04DA-4072-40FA-8BDA-EAD52C362BE0}"/>
              </a:ext>
            </a:extLst>
          </p:cNvPr>
          <p:cNvSpPr txBox="1"/>
          <p:nvPr/>
        </p:nvSpPr>
        <p:spPr>
          <a:xfrm>
            <a:off x="6259349" y="5986922"/>
            <a:ext cx="259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Random Forest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463097-E281-4032-9B3A-91D62CE3FA11}"/>
              </a:ext>
            </a:extLst>
          </p:cNvPr>
          <p:cNvSpPr txBox="1">
            <a:spLocks/>
          </p:cNvSpPr>
          <p:nvPr/>
        </p:nvSpPr>
        <p:spPr>
          <a:xfrm>
            <a:off x="424070" y="3684229"/>
            <a:ext cx="5766209" cy="26721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  <a:p>
            <a:pPr marL="457200" indent="-457200">
              <a:spcBef>
                <a:spcPts val="500"/>
              </a:spcBef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Shubhankar Mahajan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Feature Vectors &amp; MLP</a:t>
            </a:r>
          </a:p>
          <a:p>
            <a:pPr marL="457200" indent="-457200">
              <a:spcBef>
                <a:spcPts val="500"/>
              </a:spcBef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Maryjane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Namya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457200" indent="-457200">
              <a:spcBef>
                <a:spcPts val="500"/>
              </a:spcBef>
              <a:buAutoNum type="arabicPeriod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Prathyusha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Bolleypally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GEI &amp; RF</a:t>
            </a:r>
          </a:p>
          <a:p>
            <a:pPr marL="457200" indent="-457200">
              <a:spcBef>
                <a:spcPts val="500"/>
              </a:spcBef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Ashwitha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shortest Distance &amp; SVM</a:t>
            </a:r>
          </a:p>
        </p:txBody>
      </p:sp>
    </p:spTree>
    <p:extLst>
      <p:ext uri="{BB962C8B-B14F-4D97-AF65-F5344CB8AC3E}">
        <p14:creationId xmlns:p14="http://schemas.microsoft.com/office/powerpoint/2010/main" val="282363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422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OBTAINED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8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E5EEFC-6EA8-423F-9530-15691D96C8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9635" y="1182547"/>
            <a:ext cx="4853273" cy="4486733"/>
          </a:xfr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5907C-3E8D-4B39-A28D-8C0847A3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5" y="1703052"/>
            <a:ext cx="4857795" cy="3445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CA3DD-9AAC-4C2D-9BCE-71C655AB241F}"/>
              </a:ext>
            </a:extLst>
          </p:cNvPr>
          <p:cNvSpPr txBox="1"/>
          <p:nvPr/>
        </p:nvSpPr>
        <p:spPr>
          <a:xfrm>
            <a:off x="2273306" y="5781981"/>
            <a:ext cx="222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Accuracy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71314-1072-4454-B5D0-CCDA95DDC98A}"/>
              </a:ext>
            </a:extLst>
          </p:cNvPr>
          <p:cNvSpPr txBox="1"/>
          <p:nvPr/>
        </p:nvSpPr>
        <p:spPr>
          <a:xfrm>
            <a:off x="6715803" y="5781981"/>
            <a:ext cx="4418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Specific Image Recognition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6D2E-3A19-4D6C-8ADD-F94385C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422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OBTAINED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1357-346F-43D6-B767-9719C80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BCBC-AF21-480F-8C1A-83C58722766A}" type="datetime1">
              <a:rPr lang="en-IN" smtClean="0"/>
              <a:t>20-04-2022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5ADEE-5A48-4B7F-AF49-C8B9CB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3BA4-7B10-4BE3-A0B2-A48721054ED6}" type="slidenum">
              <a:rPr lang="en-IN" smtClean="0"/>
              <a:t>9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D13A3-F307-4EF1-BAE1-C16C32F5B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60D196-4368-41E0-81D5-96349BBA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5" y="1703052"/>
            <a:ext cx="4860570" cy="3445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8B78FD-13F0-4B5B-B858-7B56DC1C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48" y="1703052"/>
            <a:ext cx="4864552" cy="3445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318BE3-71E2-4F84-9AFF-D4859CD0916D}"/>
              </a:ext>
            </a:extLst>
          </p:cNvPr>
          <p:cNvSpPr txBox="1"/>
          <p:nvPr/>
        </p:nvSpPr>
        <p:spPr>
          <a:xfrm>
            <a:off x="2143025" y="5432037"/>
            <a:ext cx="287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CNN Accuracy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AD325-8DFB-472F-A144-3A9394A08E38}"/>
              </a:ext>
            </a:extLst>
          </p:cNvPr>
          <p:cNvSpPr txBox="1"/>
          <p:nvPr/>
        </p:nvSpPr>
        <p:spPr>
          <a:xfrm>
            <a:off x="7483149" y="5432036"/>
            <a:ext cx="28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SVM Accuracy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7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607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ABSTRACT</vt:lpstr>
      <vt:lpstr>CONTENT</vt:lpstr>
      <vt:lpstr>CONTENT</vt:lpstr>
      <vt:lpstr>DETAILED DESIGN</vt:lpstr>
      <vt:lpstr>DETAILED DESIGN</vt:lpstr>
      <vt:lpstr>MODULES (SPLIT –UP) </vt:lpstr>
      <vt:lpstr>RESULTS OBTAINED</vt:lpstr>
      <vt:lpstr>RESULTS OBTAINED</vt:lpstr>
      <vt:lpstr>RESULTS OBTAINED</vt:lpstr>
      <vt:lpstr>REFERENCES</vt:lpstr>
      <vt:lpstr>REFERENCES</vt:lpstr>
      <vt:lpstr>QUERIES ??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Shubhankar</dc:creator>
  <cp:lastModifiedBy>18K81A0554</cp:lastModifiedBy>
  <cp:revision>49</cp:revision>
  <dcterms:created xsi:type="dcterms:W3CDTF">2021-10-29T10:26:59Z</dcterms:created>
  <dcterms:modified xsi:type="dcterms:W3CDTF">2022-04-20T04:25:56Z</dcterms:modified>
</cp:coreProperties>
</file>